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8" r:id="rId5"/>
    <p:sldId id="261" r:id="rId6"/>
    <p:sldId id="262" r:id="rId7"/>
    <p:sldId id="263" r:id="rId8"/>
    <p:sldId id="264" r:id="rId9"/>
    <p:sldId id="265" r:id="rId10"/>
    <p:sldId id="267" r:id="rId11"/>
    <p:sldId id="269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44" autoAdjust="0"/>
    <p:restoredTop sz="94660"/>
  </p:normalViewPr>
  <p:slideViewPr>
    <p:cSldViewPr snapToGrid="0">
      <p:cViewPr>
        <p:scale>
          <a:sx n="130" d="100"/>
          <a:sy n="130" d="100"/>
        </p:scale>
        <p:origin x="34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0AF49-43F4-4FAC-B490-04AB482BD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14CBB-A168-4B64-B96C-DB078BDD9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1C04E-C2B4-48D2-B074-E30793DFA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718BB-F13B-4FA7-8416-ED420AA8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D8819-0488-4A5A-989D-96F880B0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69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F6D-7185-49CF-9B48-437B67C2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38174-3854-47FF-89FD-3C6B5804C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E0833-E796-4198-AE93-A0D1AB4C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B9FC5-9227-4CDD-AA66-CB3183D28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83A47-1998-4E17-AF43-C23CDFA5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63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1B2AB7-A3B9-46B9-9DAF-FE6EC9B829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80D2D-E330-4567-91A7-94BC9D9F4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A9EA3-C2F4-4BD2-8D2E-3DB9E671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AB5D8-32BC-4536-A4A9-C31921CFE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5226C-D6CF-4027-8CF4-D49EB52D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9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DF332-7A5A-4A4C-8A36-B5AFC62A6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606BC-58AE-49E4-BF1C-A42F44B67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EFB8D-AA79-47B5-A064-58A1C8E45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52635-1A78-4066-AB42-C3C6A029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0B201-8829-4FC5-AFA9-93E73E3C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5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97B3-3054-4B2E-AC54-98193262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B9E78-6745-4470-85BD-81F405F6B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7634C-A206-4DFB-8F82-24F288F7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E179E-AE08-4363-AADA-BFD86F74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9FD3C-80F6-4156-A594-127515EF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7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653A-969B-4340-8FAF-AD35FD3D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ABEB8-A634-4C43-BD11-3DF780422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33C10-DFD5-40D9-82E6-DF134606D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F2ED2-8073-4671-AD07-1C053B4FB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47B94-1713-4D51-A1DF-27F04EA1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95371-7183-4A70-8F80-1622D79D4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02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7FFBC-A18E-4D7B-80A7-41E0A31D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13238-C829-4E62-8438-CD4629A95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1355-9C7C-4DAB-866D-C3894272A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9DF5CF-65EB-4275-96DE-03BC080A14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6C007-A02F-4864-A2F1-538B824C2D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F9D685-AFB7-4049-AE68-22487A51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5D5682-E01F-41E0-815C-DBFE6BBA6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6D0BD-1490-45CC-A2A4-4A2D77B9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80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51D7-D162-4AC2-8510-5F9B53EDA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E9FEBA-5D5B-4649-8F53-B2632F6BB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B44D1-C203-47F5-BB39-C8CF6722D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161E3-3489-4C10-A24E-A881542A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8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2FD600-E437-41ED-8CC6-9CD02291C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C4C5D-B885-42E0-B285-35515128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852F8-0FD8-4309-8736-76BC9D0B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91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9DC4D-5AC2-4851-BCA3-58623EA8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7C01B-C8C3-42BD-81C9-36B5B9C6E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1556A-BAE1-43E1-AF1C-7FEE111A7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3B3CF-ECFD-4C01-B59B-AE7237F7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2299B-65DA-471C-B892-1E984C3DA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0C4BB-E913-4629-AB04-B6BF7332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68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1B072-BED2-4283-98C9-2E59454C0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C2F4E-4534-4C49-B57B-5AD5C7292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7BB9D-65D4-4978-B879-C9DFC1BB9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042A0-3A5D-4885-A2F2-2209F4E4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9204D-0822-406A-9DD9-B534E7F86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B574C-AE51-49C7-886F-CC6AF8FD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9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E26591-5E03-402E-9A48-30C4DF3C7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28FDB-ECE0-4761-94D1-786AFAAB6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64B74-97EA-4D51-B529-B1D57D08C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C3778-0A6C-4CF7-879B-9660607AEF10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02F12-77E0-4E10-A379-69656F728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FE447-955E-46CC-9F4C-33262F97C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8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F14BD67-5B23-4B06-9808-99C313D0A981}"/>
              </a:ext>
            </a:extLst>
          </p:cNvPr>
          <p:cNvGrpSpPr/>
          <p:nvPr/>
        </p:nvGrpSpPr>
        <p:grpSpPr>
          <a:xfrm>
            <a:off x="503195" y="1406251"/>
            <a:ext cx="11185607" cy="4045496"/>
            <a:chOff x="503195" y="1406251"/>
            <a:chExt cx="11185607" cy="404549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B912D1-BAC0-4C7B-ABF5-694F21744794}"/>
                </a:ext>
              </a:extLst>
            </p:cNvPr>
            <p:cNvSpPr/>
            <p:nvPr/>
          </p:nvSpPr>
          <p:spPr>
            <a:xfrm>
              <a:off x="503195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Pre-processing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DED6DDC-3004-492F-B39D-C5F569D64A39}"/>
                </a:ext>
              </a:extLst>
            </p:cNvPr>
            <p:cNvSpPr/>
            <p:nvPr/>
          </p:nvSpPr>
          <p:spPr>
            <a:xfrm>
              <a:off x="503195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Reweighing (RW)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Disparate Impact Remover (DIR)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91272E2-4179-418B-8AE6-F34E928D45D3}"/>
                </a:ext>
              </a:extLst>
            </p:cNvPr>
            <p:cNvSpPr/>
            <p:nvPr/>
          </p:nvSpPr>
          <p:spPr>
            <a:xfrm>
              <a:off x="3388171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In-processing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45A2B45-1486-4FF5-8E46-A97EBA002C4B}"/>
                </a:ext>
              </a:extLst>
            </p:cNvPr>
            <p:cNvSpPr/>
            <p:nvPr/>
          </p:nvSpPr>
          <p:spPr>
            <a:xfrm>
              <a:off x="3388171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Prejudice Remover (PR)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Exponentiated Gradient Reduction (EGR)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Gerry Fair Classifier (GFC)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Meta Fair Classifier (MFC)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Grid Search Reduction (GSR)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22D63B-5C87-4597-9628-54E94DD6B371}"/>
                </a:ext>
              </a:extLst>
            </p:cNvPr>
            <p:cNvSpPr/>
            <p:nvPr/>
          </p:nvSpPr>
          <p:spPr>
            <a:xfrm>
              <a:off x="6273147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Post-processing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B0D4B2A-20FE-40CB-88C5-0C2BB56568B9}"/>
                </a:ext>
              </a:extLst>
            </p:cNvPr>
            <p:cNvSpPr/>
            <p:nvPr/>
          </p:nvSpPr>
          <p:spPr>
            <a:xfrm>
              <a:off x="6273147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Equalized Odds Postprocessing (EOP)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29DAC2F-5B24-4043-9205-510D180EEB74}"/>
                </a:ext>
              </a:extLst>
            </p:cNvPr>
            <p:cNvSpPr/>
            <p:nvPr/>
          </p:nvSpPr>
          <p:spPr>
            <a:xfrm>
              <a:off x="9158122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Cascade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F0EA97F-34BE-4C69-A57A-2FEB632BEE88}"/>
                </a:ext>
              </a:extLst>
            </p:cNvPr>
            <p:cNvSpPr/>
            <p:nvPr/>
          </p:nvSpPr>
          <p:spPr>
            <a:xfrm>
              <a:off x="9158122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10 Pre + In 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5 In + Post 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2 Pre + Post 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10 Pre + In + Post 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139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D6178F8E-A936-4163-A580-43878E69C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727" y="1800842"/>
            <a:ext cx="3605847" cy="2704385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133A49A3-37CB-41C4-988C-DF52ECF56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574" y="1800841"/>
            <a:ext cx="3605848" cy="270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46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FD08D7-9F99-4427-A3AB-685EF1ED51CF}"/>
              </a:ext>
            </a:extLst>
          </p:cNvPr>
          <p:cNvGrpSpPr/>
          <p:nvPr/>
        </p:nvGrpSpPr>
        <p:grpSpPr>
          <a:xfrm>
            <a:off x="1810924" y="1604157"/>
            <a:ext cx="8287070" cy="2959668"/>
            <a:chOff x="1810924" y="1604157"/>
            <a:chExt cx="8287070" cy="2959668"/>
          </a:xfrm>
        </p:grpSpPr>
        <p:pic>
          <p:nvPicPr>
            <p:cNvPr id="3" name="Picture 2" descr="Table&#10;&#10;Description automatically generated">
              <a:extLst>
                <a:ext uri="{FF2B5EF4-FFF2-40B4-BE49-F238E27FC236}">
                  <a16:creationId xmlns:a16="http://schemas.microsoft.com/office/drawing/2014/main" id="{14B1C2B4-B22E-4743-BAEF-BE75A4BEE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0924" y="1604157"/>
              <a:ext cx="4143535" cy="2959668"/>
            </a:xfrm>
            <a:prstGeom prst="rect">
              <a:avLst/>
            </a:prstGeom>
          </p:spPr>
        </p:pic>
        <p:pic>
          <p:nvPicPr>
            <p:cNvPr id="8" name="Picture 7" descr="Table&#10;&#10;Description automatically generated">
              <a:extLst>
                <a:ext uri="{FF2B5EF4-FFF2-40B4-BE49-F238E27FC236}">
                  <a16:creationId xmlns:a16="http://schemas.microsoft.com/office/drawing/2014/main" id="{123B393F-BA56-4DD0-9420-C570AAD80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4459" y="1604157"/>
              <a:ext cx="4143535" cy="2959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2619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FE377249-D3F7-4582-80C2-90185806C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90" y="2191926"/>
            <a:ext cx="3108960" cy="2664823"/>
          </a:xfrm>
          <a:prstGeom prst="rect">
            <a:avLst/>
          </a:prstGeom>
        </p:spPr>
      </p:pic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7AEB8B61-091A-49E3-BFE7-85447559F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779" y="2191926"/>
            <a:ext cx="3108960" cy="2664823"/>
          </a:xfrm>
          <a:prstGeom prst="rect">
            <a:avLst/>
          </a:prstGeom>
        </p:spPr>
      </p:pic>
      <p:pic>
        <p:nvPicPr>
          <p:cNvPr id="39" name="Picture 38" descr="Chart, scatter chart&#10;&#10;Description automatically generated">
            <a:extLst>
              <a:ext uri="{FF2B5EF4-FFF2-40B4-BE49-F238E27FC236}">
                <a16:creationId xmlns:a16="http://schemas.microsoft.com/office/drawing/2014/main" id="{72FAA9F3-D95C-498C-BEA8-D794D2492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796" y="2191926"/>
            <a:ext cx="3108960" cy="2664823"/>
          </a:xfrm>
          <a:prstGeom prst="rect">
            <a:avLst/>
          </a:prstGeom>
        </p:spPr>
      </p:pic>
      <p:pic>
        <p:nvPicPr>
          <p:cNvPr id="41" name="Picture 40" descr="Chart, scatter chart&#10;&#10;Description automatically generated">
            <a:extLst>
              <a:ext uri="{FF2B5EF4-FFF2-40B4-BE49-F238E27FC236}">
                <a16:creationId xmlns:a16="http://schemas.microsoft.com/office/drawing/2014/main" id="{41CBE747-F463-423F-BA59-250FD41FE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1926"/>
            <a:ext cx="3108960" cy="266482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F632B49-A12D-4721-AA2D-87DC8AE29D74}"/>
              </a:ext>
            </a:extLst>
          </p:cNvPr>
          <p:cNvSpPr txBox="1"/>
          <p:nvPr/>
        </p:nvSpPr>
        <p:spPr>
          <a:xfrm>
            <a:off x="1023914" y="1920413"/>
            <a:ext cx="186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(A) Zero (</a:t>
            </a:r>
            <a:r>
              <a:rPr lang="el-GR" sz="1600" dirty="0"/>
              <a:t>ρ</a:t>
            </a:r>
            <a:r>
              <a:rPr lang="en-US" sz="1600" dirty="0"/>
              <a:t>=0.67)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77EABB-D15F-41B6-BB37-97C8A4059815}"/>
              </a:ext>
            </a:extLst>
          </p:cNvPr>
          <p:cNvSpPr txBox="1"/>
          <p:nvPr/>
        </p:nvSpPr>
        <p:spPr>
          <a:xfrm>
            <a:off x="3976486" y="1922877"/>
            <a:ext cx="186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(B) One (</a:t>
            </a:r>
            <a:r>
              <a:rPr lang="el-GR" sz="1600" dirty="0"/>
              <a:t>ρ</a:t>
            </a:r>
            <a:r>
              <a:rPr lang="en-US" sz="1600" dirty="0"/>
              <a:t>= 0.26)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FFC6A5-861F-4EF2-A236-F8B8EB3B4452}"/>
              </a:ext>
            </a:extLst>
          </p:cNvPr>
          <p:cNvSpPr txBox="1"/>
          <p:nvPr/>
        </p:nvSpPr>
        <p:spPr>
          <a:xfrm>
            <a:off x="6913775" y="1922877"/>
            <a:ext cx="186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(C) Two (</a:t>
            </a:r>
            <a:r>
              <a:rPr lang="el-GR" sz="1600" dirty="0"/>
              <a:t>ρ</a:t>
            </a:r>
            <a:r>
              <a:rPr lang="en-US" sz="1600" dirty="0"/>
              <a:t>= 0.10)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150376-6338-40CF-9730-88BD1F999A72}"/>
              </a:ext>
            </a:extLst>
          </p:cNvPr>
          <p:cNvSpPr txBox="1"/>
          <p:nvPr/>
        </p:nvSpPr>
        <p:spPr>
          <a:xfrm>
            <a:off x="9742588" y="1920413"/>
            <a:ext cx="186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(D) Three (</a:t>
            </a:r>
            <a:r>
              <a:rPr lang="el-GR" sz="1600" dirty="0"/>
              <a:t>ρ</a:t>
            </a:r>
            <a:r>
              <a:rPr lang="en-US" sz="1600" dirty="0"/>
              <a:t>= -0.05)</a:t>
            </a:r>
          </a:p>
        </p:txBody>
      </p:sp>
    </p:spTree>
    <p:extLst>
      <p:ext uri="{BB962C8B-B14F-4D97-AF65-F5344CB8AC3E}">
        <p14:creationId xmlns:p14="http://schemas.microsoft.com/office/powerpoint/2010/main" val="92770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80FD4884-FA46-4FB4-95E0-280852B14954}"/>
              </a:ext>
            </a:extLst>
          </p:cNvPr>
          <p:cNvSpPr/>
          <p:nvPr/>
        </p:nvSpPr>
        <p:spPr>
          <a:xfrm>
            <a:off x="138943" y="917779"/>
            <a:ext cx="1840413" cy="503215"/>
          </a:xfrm>
          <a:prstGeom prst="round2SameRect">
            <a:avLst>
              <a:gd name="adj1" fmla="val 29951"/>
              <a:gd name="adj2" fmla="val 0"/>
            </a:avLst>
          </a:prstGeom>
          <a:solidFill>
            <a:schemeClr val="accent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Datasets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96B4E6-AA92-4808-8F55-F0546B003616}"/>
              </a:ext>
            </a:extLst>
          </p:cNvPr>
          <p:cNvSpPr/>
          <p:nvPr/>
        </p:nvSpPr>
        <p:spPr>
          <a:xfrm>
            <a:off x="138943" y="1420993"/>
            <a:ext cx="1840413" cy="299835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Adult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German Credit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COMPASS                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Bank 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1CD1A-55E5-4C27-846D-99F67B882C0B}"/>
              </a:ext>
            </a:extLst>
          </p:cNvPr>
          <p:cNvSpPr/>
          <p:nvPr/>
        </p:nvSpPr>
        <p:spPr>
          <a:xfrm>
            <a:off x="2109183" y="1420991"/>
            <a:ext cx="6595438" cy="299835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033513-0B7C-4A77-9722-9332AD238C19}"/>
              </a:ext>
            </a:extLst>
          </p:cNvPr>
          <p:cNvSpPr/>
          <p:nvPr/>
        </p:nvSpPr>
        <p:spPr>
          <a:xfrm>
            <a:off x="8834446" y="1420991"/>
            <a:ext cx="3055827" cy="299835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F1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False Positive Rate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False Negative Rate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Accuracy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Statistical Parity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False Discovery Rate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False Omission Rate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F1 Score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Theil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endParaRPr lang="en-US" sz="1600" dirty="0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D1305A5B-0D1F-4777-BF53-AB9307A27F52}"/>
              </a:ext>
            </a:extLst>
          </p:cNvPr>
          <p:cNvSpPr/>
          <p:nvPr/>
        </p:nvSpPr>
        <p:spPr>
          <a:xfrm>
            <a:off x="2109182" y="917777"/>
            <a:ext cx="6595438" cy="510754"/>
          </a:xfrm>
          <a:prstGeom prst="round2SameRect">
            <a:avLst>
              <a:gd name="adj1" fmla="val 29951"/>
              <a:gd name="adj2" fmla="val 0"/>
            </a:avLst>
          </a:prstGeom>
          <a:solidFill>
            <a:schemeClr val="accent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Interventions</a:t>
            </a: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A7085B3F-C605-4D30-9106-19D5E54001D2}"/>
              </a:ext>
            </a:extLst>
          </p:cNvPr>
          <p:cNvSpPr/>
          <p:nvPr/>
        </p:nvSpPr>
        <p:spPr>
          <a:xfrm>
            <a:off x="8834446" y="917777"/>
            <a:ext cx="3055827" cy="503215"/>
          </a:xfrm>
          <a:prstGeom prst="round2SameRect">
            <a:avLst>
              <a:gd name="adj1" fmla="val 29951"/>
              <a:gd name="adj2" fmla="val 0"/>
            </a:avLst>
          </a:prstGeom>
          <a:solidFill>
            <a:schemeClr val="accent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Metrics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B0CD2A2-5012-49F4-89D4-BFB078678BF4}"/>
              </a:ext>
            </a:extLst>
          </p:cNvPr>
          <p:cNvSpPr/>
          <p:nvPr/>
        </p:nvSpPr>
        <p:spPr>
          <a:xfrm>
            <a:off x="2109181" y="1445342"/>
            <a:ext cx="1840413" cy="2974848"/>
          </a:xfrm>
          <a:custGeom>
            <a:avLst/>
            <a:gdLst>
              <a:gd name="connsiteX0" fmla="*/ 0 w 2530680"/>
              <a:gd name="connsiteY0" fmla="*/ 0 h 3033224"/>
              <a:gd name="connsiteX1" fmla="*/ 2530680 w 2530680"/>
              <a:gd name="connsiteY1" fmla="*/ 0 h 3033224"/>
              <a:gd name="connsiteX2" fmla="*/ 2530680 w 2530680"/>
              <a:gd name="connsiteY2" fmla="*/ 3033224 h 3033224"/>
              <a:gd name="connsiteX3" fmla="*/ 0 w 2530680"/>
              <a:gd name="connsiteY3" fmla="*/ 3033224 h 3033224"/>
              <a:gd name="connsiteX4" fmla="*/ 0 w 2530680"/>
              <a:gd name="connsiteY4" fmla="*/ 0 h 303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0680" h="3033224">
                <a:moveTo>
                  <a:pt x="0" y="0"/>
                </a:moveTo>
                <a:lnTo>
                  <a:pt x="2530680" y="0"/>
                </a:lnTo>
                <a:lnTo>
                  <a:pt x="2530680" y="3033224"/>
                </a:lnTo>
                <a:lnTo>
                  <a:pt x="0" y="3033224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113792" bIns="128016" numCol="1" spcCol="1270" anchor="t" anchorCtr="0">
            <a:no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i="1" kern="1200" dirty="0"/>
              <a:t>Pre-processing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Optimized Preprocessing (OP)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kern="12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Disparate Impact Remover (DIR)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B3CA73F-E4FE-471A-9668-BBEDB6D06C7C}"/>
              </a:ext>
            </a:extLst>
          </p:cNvPr>
          <p:cNvSpPr/>
          <p:nvPr/>
        </p:nvSpPr>
        <p:spPr>
          <a:xfrm>
            <a:off x="3952874" y="1443446"/>
            <a:ext cx="2527399" cy="2974593"/>
          </a:xfrm>
          <a:custGeom>
            <a:avLst/>
            <a:gdLst>
              <a:gd name="connsiteX0" fmla="*/ 0 w 2530680"/>
              <a:gd name="connsiteY0" fmla="*/ 0 h 3033224"/>
              <a:gd name="connsiteX1" fmla="*/ 2530680 w 2530680"/>
              <a:gd name="connsiteY1" fmla="*/ 0 h 3033224"/>
              <a:gd name="connsiteX2" fmla="*/ 2530680 w 2530680"/>
              <a:gd name="connsiteY2" fmla="*/ 3033224 h 3033224"/>
              <a:gd name="connsiteX3" fmla="*/ 0 w 2530680"/>
              <a:gd name="connsiteY3" fmla="*/ 3033224 h 3033224"/>
              <a:gd name="connsiteX4" fmla="*/ 0 w 2530680"/>
              <a:gd name="connsiteY4" fmla="*/ 0 h 303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0680" h="3033224">
                <a:moveTo>
                  <a:pt x="0" y="0"/>
                </a:moveTo>
                <a:lnTo>
                  <a:pt x="2530680" y="0"/>
                </a:lnTo>
                <a:lnTo>
                  <a:pt x="2530680" y="3033224"/>
                </a:lnTo>
                <a:lnTo>
                  <a:pt x="0" y="3033224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113792" bIns="128016" numCol="1" spcCol="1270" anchor="t" anchorCtr="0">
            <a:no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i="1" kern="1200" dirty="0"/>
              <a:t>In-processing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Prejudice Remover (PR)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Gerry Fair Classifier (GFR) 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kern="12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Exponentiated Gradient Reduction (EGR)</a:t>
            </a:r>
          </a:p>
          <a:p>
            <a:pPr marL="0" lvl="1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600" kern="12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Grid Search Reduction (GSR)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57BFD8-A63E-464C-865F-A9E3C6D7EE4B}"/>
              </a:ext>
            </a:extLst>
          </p:cNvPr>
          <p:cNvSpPr/>
          <p:nvPr/>
        </p:nvSpPr>
        <p:spPr>
          <a:xfrm>
            <a:off x="6480275" y="1443445"/>
            <a:ext cx="2224346" cy="2974594"/>
          </a:xfrm>
          <a:custGeom>
            <a:avLst/>
            <a:gdLst>
              <a:gd name="connsiteX0" fmla="*/ 0 w 2530680"/>
              <a:gd name="connsiteY0" fmla="*/ 0 h 3033224"/>
              <a:gd name="connsiteX1" fmla="*/ 2530680 w 2530680"/>
              <a:gd name="connsiteY1" fmla="*/ 0 h 3033224"/>
              <a:gd name="connsiteX2" fmla="*/ 2530680 w 2530680"/>
              <a:gd name="connsiteY2" fmla="*/ 3033224 h 3033224"/>
              <a:gd name="connsiteX3" fmla="*/ 0 w 2530680"/>
              <a:gd name="connsiteY3" fmla="*/ 3033224 h 3033224"/>
              <a:gd name="connsiteX4" fmla="*/ 0 w 2530680"/>
              <a:gd name="connsiteY4" fmla="*/ 0 h 3033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0680" h="3033224">
                <a:moveTo>
                  <a:pt x="0" y="0"/>
                </a:moveTo>
                <a:lnTo>
                  <a:pt x="2530680" y="0"/>
                </a:lnTo>
                <a:lnTo>
                  <a:pt x="2530680" y="3033224"/>
                </a:lnTo>
                <a:lnTo>
                  <a:pt x="0" y="3033224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113792" bIns="128016" numCol="1" spcCol="1270" anchor="t" anchorCtr="0">
            <a:no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i="1" dirty="0"/>
              <a:t>Post-processing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kern="12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Equalized Odds Postprocessing (EOP)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Calibrated Equalized Odds Postprocessing (CEOP)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kern="1200" dirty="0"/>
              <a:t>Reject Option Classification (ROC)</a:t>
            </a:r>
          </a:p>
        </p:txBody>
      </p:sp>
    </p:spTree>
    <p:extLst>
      <p:ext uri="{BB962C8B-B14F-4D97-AF65-F5344CB8AC3E}">
        <p14:creationId xmlns:p14="http://schemas.microsoft.com/office/powerpoint/2010/main" val="142531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59A32EC-93B7-455B-B160-5F2CE5A86815}"/>
              </a:ext>
            </a:extLst>
          </p:cNvPr>
          <p:cNvGrpSpPr/>
          <p:nvPr/>
        </p:nvGrpSpPr>
        <p:grpSpPr>
          <a:xfrm>
            <a:off x="3374471" y="1358586"/>
            <a:ext cx="3441235" cy="3684470"/>
            <a:chOff x="3374471" y="1358586"/>
            <a:chExt cx="3441235" cy="36844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5DC8CC-73E0-4486-AC44-1E319D2CA5DB}"/>
                </a:ext>
              </a:extLst>
            </p:cNvPr>
            <p:cNvSpPr txBox="1"/>
            <p:nvPr/>
          </p:nvSpPr>
          <p:spPr>
            <a:xfrm>
              <a:off x="4427987" y="1358586"/>
              <a:ext cx="1582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In-processing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5BCBCC1-5559-4FDC-A884-C320CC8C89C2}"/>
                </a:ext>
              </a:extLst>
            </p:cNvPr>
            <p:cNvSpPr/>
            <p:nvPr/>
          </p:nvSpPr>
          <p:spPr>
            <a:xfrm>
              <a:off x="4023918" y="1695631"/>
              <a:ext cx="2167158" cy="2062637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4DBB6C-5723-41CA-865B-863FE5BC870F}"/>
                </a:ext>
              </a:extLst>
            </p:cNvPr>
            <p:cNvSpPr txBox="1"/>
            <p:nvPr/>
          </p:nvSpPr>
          <p:spPr>
            <a:xfrm>
              <a:off x="3374471" y="4673724"/>
              <a:ext cx="1733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Pre-processing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18120E-B385-4545-A796-293D670C6D0D}"/>
                </a:ext>
              </a:extLst>
            </p:cNvPr>
            <p:cNvSpPr txBox="1"/>
            <p:nvPr/>
          </p:nvSpPr>
          <p:spPr>
            <a:xfrm>
              <a:off x="4974669" y="4673724"/>
              <a:ext cx="1841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Post-processing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20DB11-332D-4A3A-B59D-3DD36C7A9DC7}"/>
                </a:ext>
              </a:extLst>
            </p:cNvPr>
            <p:cNvSpPr/>
            <p:nvPr/>
          </p:nvSpPr>
          <p:spPr>
            <a:xfrm>
              <a:off x="3449970" y="2634039"/>
              <a:ext cx="2167158" cy="2062637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3346BEA-C01A-4610-ACD3-4A90845A32CA}"/>
                </a:ext>
              </a:extLst>
            </p:cNvPr>
            <p:cNvSpPr/>
            <p:nvPr/>
          </p:nvSpPr>
          <p:spPr>
            <a:xfrm>
              <a:off x="4597866" y="2634039"/>
              <a:ext cx="2167158" cy="2062637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59AC04-D481-445D-A252-8CCA25C239E1}"/>
                </a:ext>
              </a:extLst>
            </p:cNvPr>
            <p:cNvSpPr txBox="1"/>
            <p:nvPr/>
          </p:nvSpPr>
          <p:spPr>
            <a:xfrm>
              <a:off x="4941111" y="2007475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EFA74A-06F6-4C8F-82A8-31E4C7706191}"/>
                </a:ext>
              </a:extLst>
            </p:cNvPr>
            <p:cNvSpPr txBox="1"/>
            <p:nvPr/>
          </p:nvSpPr>
          <p:spPr>
            <a:xfrm>
              <a:off x="5977156" y="3734568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EE1AFE-C9B9-4C80-97F2-1D887600AEA4}"/>
                </a:ext>
              </a:extLst>
            </p:cNvPr>
            <p:cNvSpPr txBox="1"/>
            <p:nvPr/>
          </p:nvSpPr>
          <p:spPr>
            <a:xfrm>
              <a:off x="5505799" y="2785313"/>
              <a:ext cx="582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23A179-D880-47B3-A9F0-772E84828B68}"/>
                </a:ext>
              </a:extLst>
            </p:cNvPr>
            <p:cNvSpPr txBox="1"/>
            <p:nvPr/>
          </p:nvSpPr>
          <p:spPr>
            <a:xfrm>
              <a:off x="4233291" y="2785314"/>
              <a:ext cx="655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D3CB1D-A309-43BD-8F6C-F9E8DCC549CD}"/>
                </a:ext>
              </a:extLst>
            </p:cNvPr>
            <p:cNvSpPr txBox="1"/>
            <p:nvPr/>
          </p:nvSpPr>
          <p:spPr>
            <a:xfrm>
              <a:off x="3918358" y="3723722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76F850-5AE7-42AC-BCCD-6AEAE1DF1B77}"/>
                </a:ext>
              </a:extLst>
            </p:cNvPr>
            <p:cNvSpPr txBox="1"/>
            <p:nvPr/>
          </p:nvSpPr>
          <p:spPr>
            <a:xfrm>
              <a:off x="4845335" y="3097004"/>
              <a:ext cx="589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A6475B-9DCD-40EA-AD89-48A52C2FE4C3}"/>
                </a:ext>
              </a:extLst>
            </p:cNvPr>
            <p:cNvSpPr txBox="1"/>
            <p:nvPr/>
          </p:nvSpPr>
          <p:spPr>
            <a:xfrm>
              <a:off x="4974669" y="3919982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38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60CC5D44-99BD-4F37-8595-F364F3EBFB25}"/>
              </a:ext>
            </a:extLst>
          </p:cNvPr>
          <p:cNvGrpSpPr/>
          <p:nvPr/>
        </p:nvGrpSpPr>
        <p:grpSpPr>
          <a:xfrm>
            <a:off x="550258" y="1276894"/>
            <a:ext cx="9963945" cy="3135244"/>
            <a:chOff x="550258" y="1276894"/>
            <a:chExt cx="9963945" cy="313524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D76B2E4-2290-477F-89AA-E0C352F289DE}"/>
                </a:ext>
              </a:extLst>
            </p:cNvPr>
            <p:cNvSpPr/>
            <p:nvPr/>
          </p:nvSpPr>
          <p:spPr>
            <a:xfrm>
              <a:off x="550258" y="3152702"/>
              <a:ext cx="9963945" cy="1209573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2AC5830-8EE3-48BB-A823-BDF11653CFD9}"/>
                </a:ext>
              </a:extLst>
            </p:cNvPr>
            <p:cNvSpPr/>
            <p:nvPr/>
          </p:nvSpPr>
          <p:spPr>
            <a:xfrm>
              <a:off x="5888304" y="3370278"/>
              <a:ext cx="1828800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Predictions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F4DC32E-B14D-47F8-9B07-6FD81273FCCC}"/>
                </a:ext>
              </a:extLst>
            </p:cNvPr>
            <p:cNvSpPr/>
            <p:nvPr/>
          </p:nvSpPr>
          <p:spPr>
            <a:xfrm>
              <a:off x="3326122" y="3370278"/>
              <a:ext cx="1828800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ML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F277B94-6FC0-40E2-873F-7780A3B6E812}"/>
                </a:ext>
              </a:extLst>
            </p:cNvPr>
            <p:cNvSpPr/>
            <p:nvPr/>
          </p:nvSpPr>
          <p:spPr>
            <a:xfrm>
              <a:off x="763397" y="3370278"/>
              <a:ext cx="1828800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Dataset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61CB7F-7167-4546-9A6A-0AE27A67A7CF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2592197" y="3702692"/>
              <a:ext cx="733925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5D480A-589A-4652-BA93-36C178F75EAC}"/>
                </a:ext>
              </a:extLst>
            </p:cNvPr>
            <p:cNvCxnSpPr>
              <a:cxnSpLocks/>
              <a:stCxn id="6" idx="3"/>
              <a:endCxn id="2" idx="1"/>
            </p:cNvCxnSpPr>
            <p:nvPr/>
          </p:nvCxnSpPr>
          <p:spPr>
            <a:xfrm>
              <a:off x="5154922" y="3702692"/>
              <a:ext cx="733382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E21518-10D0-451B-B9B6-EB21E94E69EB}"/>
                </a:ext>
              </a:extLst>
            </p:cNvPr>
            <p:cNvSpPr/>
            <p:nvPr/>
          </p:nvSpPr>
          <p:spPr>
            <a:xfrm>
              <a:off x="7223709" y="1276894"/>
              <a:ext cx="1883664" cy="825908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Post-processing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F8EE38C-1AE5-4C69-A911-9FB2C17D949F}"/>
                </a:ext>
              </a:extLst>
            </p:cNvPr>
            <p:cNvSpPr txBox="1"/>
            <p:nvPr/>
          </p:nvSpPr>
          <p:spPr>
            <a:xfrm>
              <a:off x="2618686" y="2304071"/>
              <a:ext cx="1241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Debiased</a:t>
              </a:r>
            </a:p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0FE1DD2-4CF9-45D1-A6BE-A98413C65627}"/>
                </a:ext>
              </a:extLst>
            </p:cNvPr>
            <p:cNvSpPr txBox="1"/>
            <p:nvPr/>
          </p:nvSpPr>
          <p:spPr>
            <a:xfrm>
              <a:off x="5579417" y="2216151"/>
              <a:ext cx="11307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DA3CDB80-DF5F-41FC-8182-B566D0548079}"/>
                </a:ext>
              </a:extLst>
            </p:cNvPr>
            <p:cNvCxnSpPr>
              <a:cxnSpLocks/>
              <a:stCxn id="85" idx="6"/>
            </p:cNvCxnSpPr>
            <p:nvPr/>
          </p:nvCxnSpPr>
          <p:spPr>
            <a:xfrm>
              <a:off x="6457852" y="1689850"/>
              <a:ext cx="177835" cy="1680428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A68CC54-5D6F-4CF8-B0F2-A28192550DF7}"/>
                </a:ext>
              </a:extLst>
            </p:cNvPr>
            <p:cNvSpPr/>
            <p:nvPr/>
          </p:nvSpPr>
          <p:spPr>
            <a:xfrm>
              <a:off x="1847881" y="1276896"/>
              <a:ext cx="1883664" cy="825908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Pre-processing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2E21483-A827-415C-A595-048054A2F267}"/>
                </a:ext>
              </a:extLst>
            </p:cNvPr>
            <p:cNvSpPr/>
            <p:nvPr/>
          </p:nvSpPr>
          <p:spPr>
            <a:xfrm>
              <a:off x="4574188" y="1276896"/>
              <a:ext cx="1883664" cy="825908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In-processing</a:t>
              </a:r>
            </a:p>
          </p:txBody>
        </p: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99F8760B-B5FA-431B-AAAD-4E74CC5FF09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283233" y="2422102"/>
              <a:ext cx="1672730" cy="208223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B081439A-0B1B-4E02-9AC3-1F0B5A07AB6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653391" y="2399618"/>
              <a:ext cx="1630565" cy="211030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id="{0372FB2F-3059-4390-A97F-CD8B2D413149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9107373" y="1689848"/>
              <a:ext cx="208224" cy="1672731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F5200615-0492-40FA-801E-6ED3617D264D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3731545" y="1689850"/>
              <a:ext cx="173867" cy="1680428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or: Elbow 157">
              <a:extLst>
                <a:ext uri="{FF2B5EF4-FFF2-40B4-BE49-F238E27FC236}">
                  <a16:creationId xmlns:a16="http://schemas.microsoft.com/office/drawing/2014/main" id="{B34609C6-7B31-4488-8B4F-C9A412319783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 rot="5400000" flipH="1" flipV="1">
              <a:off x="865981" y="2388378"/>
              <a:ext cx="1680428" cy="283372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5FBB44E-AB94-48EE-91FD-4DDD6273D82F}"/>
                </a:ext>
              </a:extLst>
            </p:cNvPr>
            <p:cNvSpPr txBox="1"/>
            <p:nvPr/>
          </p:nvSpPr>
          <p:spPr>
            <a:xfrm>
              <a:off x="4653711" y="4042806"/>
              <a:ext cx="2180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Standard ML Pipeline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DBA2B6F-761D-4A5D-B13C-31A4FA7748D1}"/>
                </a:ext>
              </a:extLst>
            </p:cNvPr>
            <p:cNvSpPr/>
            <p:nvPr/>
          </p:nvSpPr>
          <p:spPr>
            <a:xfrm>
              <a:off x="8444310" y="3370278"/>
              <a:ext cx="1828800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Evaluation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7B562EF-4C08-4C0B-9741-C407F3A0DDAC}"/>
                </a:ext>
              </a:extLst>
            </p:cNvPr>
            <p:cNvCxnSpPr>
              <a:cxnSpLocks/>
            </p:cNvCxnSpPr>
            <p:nvPr/>
          </p:nvCxnSpPr>
          <p:spPr>
            <a:xfrm>
              <a:off x="7717104" y="3702692"/>
              <a:ext cx="731520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943981-C0AC-4A08-B403-BEFF14DE9961}"/>
                </a:ext>
              </a:extLst>
            </p:cNvPr>
            <p:cNvSpPr txBox="1"/>
            <p:nvPr/>
          </p:nvSpPr>
          <p:spPr>
            <a:xfrm>
              <a:off x="8070665" y="2239335"/>
              <a:ext cx="1275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Prediction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1305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A360B8-9BFD-45BF-8806-21A09C565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7887" y="1504968"/>
            <a:ext cx="4529337" cy="3038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4251DD-B231-4EA9-ABE6-F0D4C6FE5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4776" y="1505093"/>
            <a:ext cx="4529337" cy="3038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CC1648-CAC4-4627-ACB7-EBDFC04FC868}"/>
              </a:ext>
            </a:extLst>
          </p:cNvPr>
          <p:cNvSpPr txBox="1"/>
          <p:nvPr/>
        </p:nvSpPr>
        <p:spPr>
          <a:xfrm>
            <a:off x="1682945" y="1009900"/>
            <a:ext cx="3452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(A) Likelihood of better fairness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7DFAA-F984-4944-913A-B5E30E4AA359}"/>
              </a:ext>
            </a:extLst>
          </p:cNvPr>
          <p:cNvSpPr txBox="1"/>
          <p:nvPr/>
        </p:nvSpPr>
        <p:spPr>
          <a:xfrm>
            <a:off x="7174069" y="1009900"/>
            <a:ext cx="3216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(B) Likelihood of worse utility</a:t>
            </a:r>
          </a:p>
        </p:txBody>
      </p:sp>
    </p:spTree>
    <p:extLst>
      <p:ext uri="{BB962C8B-B14F-4D97-AF65-F5344CB8AC3E}">
        <p14:creationId xmlns:p14="http://schemas.microsoft.com/office/powerpoint/2010/main" val="3205556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6A27E9D-8EC7-493D-B045-DED62A212842}"/>
              </a:ext>
            </a:extLst>
          </p:cNvPr>
          <p:cNvGrpSpPr/>
          <p:nvPr/>
        </p:nvGrpSpPr>
        <p:grpSpPr>
          <a:xfrm>
            <a:off x="917475" y="1446100"/>
            <a:ext cx="10828788" cy="3494794"/>
            <a:chOff x="917475" y="1446100"/>
            <a:chExt cx="10828788" cy="349479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2B60BC-9C9F-4C70-8F1A-F7B479A96293}"/>
                </a:ext>
              </a:extLst>
            </p:cNvPr>
            <p:cNvSpPr txBox="1"/>
            <p:nvPr/>
          </p:nvSpPr>
          <p:spPr>
            <a:xfrm>
              <a:off x="1842867" y="1446100"/>
              <a:ext cx="241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 Group Fairness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1617E6-DEBC-404A-A3F9-32D21F32276B}"/>
                </a:ext>
              </a:extLst>
            </p:cNvPr>
            <p:cNvSpPr txBox="1"/>
            <p:nvPr/>
          </p:nvSpPr>
          <p:spPr>
            <a:xfrm>
              <a:off x="7598363" y="1446100"/>
              <a:ext cx="3261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Individual Fairness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6359-844C-4C18-9BBE-3B66DED3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92540" y="1630766"/>
              <a:ext cx="5953723" cy="330762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DAECB3-3387-40DC-BDB8-52312C709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7475" y="1630766"/>
              <a:ext cx="3972153" cy="3310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823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EE44A9E-0896-4AA5-BFE5-7E24E609FBA9}"/>
              </a:ext>
            </a:extLst>
          </p:cNvPr>
          <p:cNvGrpSpPr/>
          <p:nvPr/>
        </p:nvGrpSpPr>
        <p:grpSpPr>
          <a:xfrm>
            <a:off x="739584" y="1440824"/>
            <a:ext cx="11006679" cy="3497565"/>
            <a:chOff x="739584" y="1440824"/>
            <a:chExt cx="11006679" cy="34975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2B60BC-9C9F-4C70-8F1A-F7B479A96293}"/>
                </a:ext>
              </a:extLst>
            </p:cNvPr>
            <p:cNvSpPr txBox="1"/>
            <p:nvPr/>
          </p:nvSpPr>
          <p:spPr>
            <a:xfrm>
              <a:off x="2166021" y="1440824"/>
              <a:ext cx="24114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 Group Fairness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1617E6-DEBC-404A-A3F9-32D21F32276B}"/>
                </a:ext>
              </a:extLst>
            </p:cNvPr>
            <p:cNvSpPr txBox="1"/>
            <p:nvPr/>
          </p:nvSpPr>
          <p:spPr>
            <a:xfrm>
              <a:off x="7614547" y="1446100"/>
              <a:ext cx="32611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Individual Fairness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6359-844C-4C18-9BBE-3B66DED3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92540" y="1630766"/>
              <a:ext cx="5953723" cy="330762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DAECB3-3387-40DC-BDB8-52312C709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9584" y="1861167"/>
              <a:ext cx="4634181" cy="307722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47237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05B9A2D-131C-4638-B47F-752F96D5D95B}"/>
              </a:ext>
            </a:extLst>
          </p:cNvPr>
          <p:cNvGrpSpPr/>
          <p:nvPr/>
        </p:nvGrpSpPr>
        <p:grpSpPr>
          <a:xfrm>
            <a:off x="119009" y="979137"/>
            <a:ext cx="11953982" cy="2633551"/>
            <a:chOff x="113288" y="1553671"/>
            <a:chExt cx="11953982" cy="2633551"/>
          </a:xfrm>
        </p:grpSpPr>
        <p:pic>
          <p:nvPicPr>
            <p:cNvPr id="21" name="Picture 20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4276A8A7-9008-486C-B8C8-2ADEDB21A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88" y="1992661"/>
              <a:ext cx="3657600" cy="2194561"/>
            </a:xfrm>
            <a:prstGeom prst="rect">
              <a:avLst/>
            </a:prstGeom>
          </p:spPr>
        </p:pic>
        <p:pic>
          <p:nvPicPr>
            <p:cNvPr id="23" name="Picture 2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F6D40B9-CCD3-48EE-B2FA-1BFE15A01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1479" y="1989847"/>
              <a:ext cx="3657600" cy="2194561"/>
            </a:xfrm>
            <a:prstGeom prst="rect">
              <a:avLst/>
            </a:prstGeom>
          </p:spPr>
        </p:pic>
        <p:pic>
          <p:nvPicPr>
            <p:cNvPr id="25" name="Picture 24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DC5DBDED-2438-4F30-86A4-B4EB53BA0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70" y="1989846"/>
              <a:ext cx="3657600" cy="219456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30B0FC-6C5B-407E-9E51-02857447208B}"/>
                </a:ext>
              </a:extLst>
            </p:cNvPr>
            <p:cNvSpPr txBox="1"/>
            <p:nvPr/>
          </p:nvSpPr>
          <p:spPr>
            <a:xfrm>
              <a:off x="920726" y="1553671"/>
              <a:ext cx="2334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 False Negative Rate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C43BA3-1E89-4C4E-8671-DD820579A46B}"/>
                </a:ext>
              </a:extLst>
            </p:cNvPr>
            <p:cNvSpPr txBox="1"/>
            <p:nvPr/>
          </p:nvSpPr>
          <p:spPr>
            <a:xfrm>
              <a:off x="5085309" y="1553671"/>
              <a:ext cx="2349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False Positive Rate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D60318-E487-4520-B4AD-F06CB5AF6DC7}"/>
                </a:ext>
              </a:extLst>
            </p:cNvPr>
            <p:cNvSpPr txBox="1"/>
            <p:nvPr/>
          </p:nvSpPr>
          <p:spPr>
            <a:xfrm>
              <a:off x="9739134" y="1553671"/>
              <a:ext cx="1702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(C) F1 Score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5828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F030B0FC-6C5B-407E-9E51-02857447208B}"/>
              </a:ext>
            </a:extLst>
          </p:cNvPr>
          <p:cNvSpPr txBox="1"/>
          <p:nvPr/>
        </p:nvSpPr>
        <p:spPr>
          <a:xfrm>
            <a:off x="1564744" y="291318"/>
            <a:ext cx="2334037" cy="34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False Negative Rate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C43BA3-1E89-4C4E-8671-DD820579A46B}"/>
              </a:ext>
            </a:extLst>
          </p:cNvPr>
          <p:cNvSpPr txBox="1"/>
          <p:nvPr/>
        </p:nvSpPr>
        <p:spPr>
          <a:xfrm>
            <a:off x="5091030" y="291318"/>
            <a:ext cx="2605170" cy="34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 False Positive Rate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D60318-E487-4520-B4AD-F06CB5AF6DC7}"/>
              </a:ext>
            </a:extLst>
          </p:cNvPr>
          <p:cNvSpPr txBox="1"/>
          <p:nvPr/>
        </p:nvSpPr>
        <p:spPr>
          <a:xfrm>
            <a:off x="8966462" y="291318"/>
            <a:ext cx="1702072" cy="34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 F1 Score</a:t>
            </a:r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D23E1C02-5762-4825-AF9B-4964C4BDF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153" y="636291"/>
            <a:ext cx="3200400" cy="2657173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6CC8D39-D56E-41FE-B84F-B9A7CD2E5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47" y="636291"/>
            <a:ext cx="3200400" cy="2657173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DBA70BF-D42F-44BA-8346-D60624709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636291"/>
            <a:ext cx="3200400" cy="265717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2939F33-4566-4119-907F-7C845F877E51}"/>
              </a:ext>
            </a:extLst>
          </p:cNvPr>
          <p:cNvGrpSpPr/>
          <p:nvPr/>
        </p:nvGrpSpPr>
        <p:grpSpPr>
          <a:xfrm>
            <a:off x="725279" y="3490403"/>
            <a:ext cx="10595606" cy="2865092"/>
            <a:chOff x="725279" y="3490403"/>
            <a:chExt cx="10595606" cy="286509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86BDDE-02E7-48D2-81FB-7EA08EE0DF0A}"/>
                </a:ext>
              </a:extLst>
            </p:cNvPr>
            <p:cNvSpPr txBox="1"/>
            <p:nvPr/>
          </p:nvSpPr>
          <p:spPr>
            <a:xfrm>
              <a:off x="1378981" y="3496822"/>
              <a:ext cx="20941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(A) False Negative Rate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7F8EFE-3D10-4298-9931-F2ADB9A355BE}"/>
                </a:ext>
              </a:extLst>
            </p:cNvPr>
            <p:cNvSpPr txBox="1"/>
            <p:nvPr/>
          </p:nvSpPr>
          <p:spPr>
            <a:xfrm>
              <a:off x="5091030" y="3496822"/>
              <a:ext cx="2605170" cy="34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(B) False Positive Rate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3901FB-67C9-4FFE-B772-0530064A25EF}"/>
                </a:ext>
              </a:extLst>
            </p:cNvPr>
            <p:cNvSpPr txBox="1"/>
            <p:nvPr/>
          </p:nvSpPr>
          <p:spPr>
            <a:xfrm>
              <a:off x="9234912" y="3490403"/>
              <a:ext cx="1702072" cy="34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(C) F1 Score</a:t>
              </a:r>
            </a:p>
          </p:txBody>
        </p:sp>
        <p:pic>
          <p:nvPicPr>
            <p:cNvPr id="14" name="Picture 13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86D5BF44-264E-49CB-8577-D3BD3B90D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79" y="3804319"/>
              <a:ext cx="3401568" cy="2551176"/>
            </a:xfrm>
            <a:prstGeom prst="rect">
              <a:avLst/>
            </a:prstGeom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37D52EBA-2650-48E0-8CA9-EDBD51145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2298" y="3804319"/>
              <a:ext cx="3401568" cy="2551176"/>
            </a:xfrm>
            <a:prstGeom prst="rect">
              <a:avLst/>
            </a:prstGeom>
          </p:spPr>
        </p:pic>
        <p:pic>
          <p:nvPicPr>
            <p:cNvPr id="21" name="Picture 20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C91FBC3F-AF93-43FA-8D96-7CF154E0F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317" y="3804319"/>
              <a:ext cx="3401568" cy="2551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000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11758</TotalTime>
  <Words>316</Words>
  <Application>Microsoft Office PowerPoint</Application>
  <PresentationFormat>Widescreen</PresentationFormat>
  <Paragraphs>111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Bhavya Ghai</dc:creator>
  <cp:lastModifiedBy>Bhavya Ghai</cp:lastModifiedBy>
  <cp:revision>104</cp:revision>
  <dcterms:created xsi:type="dcterms:W3CDTF">2021-08-17T03:08:51Z</dcterms:created>
  <dcterms:modified xsi:type="dcterms:W3CDTF">2022-02-07T23:13:14Z</dcterms:modified>
</cp:coreProperties>
</file>